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22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B923D-86FE-C5AE-AED0-82FDCDA4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003BEE-11B7-7EF2-3384-59046DEBB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807E82B-DCC3-ABD2-F259-4A08CCE5F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69DAF7-FABB-F36C-E944-003F19E84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46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0F53-44B1-F32F-A325-54CB6B24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913685-60BC-F598-2768-771E61B55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5261E1-BACC-48BF-5FAF-DA4623C7A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1696-E3F7-BF38-F02F-0933E2C5B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612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6413-449A-5C5A-BC9F-00F7270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064635-9BBB-F02B-A44C-09CEEF0B5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43877D-F5C5-F1ED-1103-BE5C4D7DF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79E05B-50C3-2464-94FA-6EBBD0487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13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1F9A-4010-3531-0CC0-AD1C6CCA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048386-E275-2875-42C5-7FE2AB0A1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938C95-B2F3-AC97-52BE-8DF61EAF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6519CA-8435-4A61-7AEF-92C8831FB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22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AF7D-89EB-7517-6393-2B3FB658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74C59B-783F-F21E-0E20-D31D25FF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032DA4-BCDE-A487-450B-241D170C7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5E5D1-D05E-7E67-EBC6-FD813523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7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5020-7600-5FFA-3608-334F4193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93BE55-E18B-7C77-72D3-C93584A96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5878A7-EBA9-C2E5-0CDF-D3A3E7D2D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5C10B3-9B2B-C678-535C-B540C4534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57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B196-73BD-27CD-E099-C3F29F30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D3FD1A-922D-DD61-E089-741BD2969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E8213D-67C5-9A0B-FDBB-0824D7FBC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7EACEE-0048-DB62-FE7A-41C7BB12A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0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21A7-2B54-102A-0198-1235810B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DDFD05-251E-4434-956C-5F7F7B4EE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130A96-E8EF-9BBB-3897-2B4DC05FB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0F857F-0600-5FFB-F795-F53AA1EBC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59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38F6-9FB3-1C2F-81D1-2CE7C62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321A66D-630D-6404-7A2F-7B058F2BC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943E95-F89E-8197-6D84-6E37CDBB7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CE954B-8580-64DB-A0F8-D26670B5A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437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B7F2-CA44-FF8D-81B2-1583A9B9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AE8317-F87A-3FFA-722F-BFE7442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D312194-E340-4169-8204-4D5DEAE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0C17AD-AE01-EBEE-1B68-23F9C5DE9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25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84C4-F03F-8FDD-07A1-3E229650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B3AF19-8201-9715-2625-50F259A6F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3905D-606A-2241-FD55-D3BEBDB5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8AFE7C-2D1E-8E24-F23C-11EDFEDA4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4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F0A29-6D01-8159-60D7-C89D4E53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8430C3-7743-AC53-D344-59A9F6B1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FAB854-E762-4927-7E3D-AB2ACF27A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B0ACC8-C215-05BB-1852-35680D856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64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FFF03-3AF4-6EBB-BB58-EAC6ABCFA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C89FF1-3AC9-1ACE-63C7-80968BF3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FCDC53-C402-B354-137D-A8DE62BA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408763-B019-E6D7-59B5-C2119AAAF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02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6B47-3681-F17A-EC7C-2FC21EC3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F64B14-0BF6-7F2A-70E8-46DA14D6B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E0169B-F4B8-2083-043D-257DD646F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C247C-A745-13FB-EE9B-14C6D5127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3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65BF-508D-C10E-9C60-D1BB252D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54035-4F2C-AB49-7B30-AC10BD2F7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F910A1-C2ED-537F-8F35-6A59CC457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1FDF37-359F-A0A3-ED47-B8566FD37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30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png"/><Relationship Id="rId7" Type="http://schemas.openxmlformats.org/officeDocument/2006/relationships/hyperlink" Target="https://www.linkedin.com/company/embarcaderobr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hyperlink" Target="https://www.instagram.com/embarcaderobrasil/" TargetMode="External"/><Relationship Id="rId9" Type="http://schemas.openxmlformats.org/officeDocument/2006/relationships/image" Target="../media/image28.svg"/><Relationship Id="rId1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DCBBD8C-9189-334C-2AD8-7F74AE14F8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28" y="0"/>
            <a:ext cx="4184072" cy="4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5C469-32EC-60DB-4662-7A27BBFD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2A9BA1B-9169-E5B2-013C-F58031E1A7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D7C7E50-0783-A94C-D7F4-475A5715810A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40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O mesmo podemos fazer para definir o valor, mas desta vez pegando as propriedades de </a:t>
            </a:r>
            <a:r>
              <a:rPr lang="pt-BR" sz="1800" b="1" dirty="0" err="1">
                <a:solidFill>
                  <a:srgbClr val="000000"/>
                </a:solidFill>
              </a:rPr>
              <a:t>TFrmPrincipal</a:t>
            </a:r>
            <a:r>
              <a:rPr lang="pt-BR" sz="1800" dirty="0">
                <a:solidFill>
                  <a:srgbClr val="000000"/>
                </a:solidFill>
              </a:rPr>
              <a:t>, e caso encontre um valor para ela no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do formulário, ele o define na instância </a:t>
            </a:r>
            <a:r>
              <a:rPr lang="pt-BR" sz="1800" b="1" dirty="0" err="1">
                <a:solidFill>
                  <a:srgbClr val="000000"/>
                </a:solidFill>
              </a:rPr>
              <a:t>FrmPrincipal</a:t>
            </a:r>
            <a:endParaRPr lang="pt-BR" sz="1800" b="1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Também se encontra no </a:t>
            </a:r>
            <a:r>
              <a:rPr lang="pt-BR" sz="1800" b="1" dirty="0">
                <a:solidFill>
                  <a:srgbClr val="000000"/>
                </a:solidFill>
                <a:cs typeface="Archivo" pitchFamily="2" charset="0"/>
              </a:rPr>
              <a:t>Exemplo 02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No caso o valor que será definido deve ser passado através de um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TValue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, que é a classe do RTTI responsável por representar os valores de uma forma generalizada.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FFE467-55F9-F26F-6723-723181FD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3832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264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A0B79-5B09-37A6-E328-1D04E19A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F919347-AB84-BD04-3390-7F60FC4CC59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582FC7A-4237-42ED-22C5-D752CF549C7D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2518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temos o exemplo de uso onde alteramos o </a:t>
            </a:r>
            <a:r>
              <a:rPr lang="pt-BR" sz="1800" b="1" dirty="0" err="1">
                <a:solidFill>
                  <a:srgbClr val="000000"/>
                </a:solidFill>
              </a:rPr>
              <a:t>Caption</a:t>
            </a:r>
            <a:r>
              <a:rPr lang="pt-BR" sz="1800" dirty="0">
                <a:solidFill>
                  <a:srgbClr val="000000"/>
                </a:solidFill>
              </a:rPr>
              <a:t> do formulário para </a:t>
            </a:r>
            <a:r>
              <a:rPr lang="pt-BR" sz="1800" b="1" dirty="0">
                <a:solidFill>
                  <a:srgbClr val="000000"/>
                </a:solidFill>
              </a:rPr>
              <a:t>Exemplo 03 </a:t>
            </a:r>
            <a:r>
              <a:rPr lang="pt-BR" sz="1800" dirty="0">
                <a:solidFill>
                  <a:srgbClr val="000000"/>
                </a:solidFill>
              </a:rPr>
              <a:t>em tempo de execução através do RTTI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2548FC-1472-AFFB-DB65-38D9D485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48" y="1023802"/>
            <a:ext cx="5372174" cy="4057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68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E249-842C-E18F-2212-24ABF0274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099BEF2B-78B9-12D5-06AA-2297EB4F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130A92A-BD14-E0A1-3591-A3B82A67F2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Software ou biblioteca com objetivo bem claro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Generalização das funções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Dependendo das funcionalidades criar uma classe base para conter as funções</a:t>
            </a:r>
          </a:p>
        </p:txBody>
      </p:sp>
    </p:spTree>
    <p:extLst>
      <p:ext uri="{BB962C8B-B14F-4D97-AF65-F5344CB8AC3E}">
        <p14:creationId xmlns:p14="http://schemas.microsoft.com/office/powerpoint/2010/main" val="38748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740F9-3267-9270-A1C3-DBDDE7C9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23A2723-1667-ECE6-7863-4347678922B6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60C9DC2-6F4C-2E65-7A8C-77FBE1CBAEB8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89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Para exemplificar como podemos aumentar a produtividade do desenvolvimento, vamos desenvolver um software que contem primeiramente uma classe base que será herdada por todas as outras classes do projeto.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E para demonstração vamos criar uma classe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TLivro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as propriedades Título, Autor, Data de Publicação e Ano de Aquisição, que herda a classe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que tem a propriedade Nome.</a:t>
            </a:r>
            <a:endParaRPr lang="pt-BR" sz="18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611981-BFFF-BE2D-878A-47C676098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13656"/>
            <a:ext cx="5375772" cy="2684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06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343AD-5FEB-24FB-B7A2-3B3A229E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7AF8BAB-7CEC-5EA3-56E5-77FF6565AE37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33C0443-18FC-1DA0-CF1E-01C066540560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326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Dentro do meu formulário vou ter um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para representar a estrutura que está sendo gerada pelas minhas classes. Assim como um botão que criará a instância de um livro.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No caso vamos adicionar uma função na nossa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responsável por ler todas as propriedades vindas da nossa instância e retornar uma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seus nomes e valores.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No deixamos restrito apenas para propriedades que tem o tipo 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 para serem representadas, posteriormente adicionaremos mais, conforme a necessidade.</a:t>
            </a: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12542-67B8-02CE-3972-6A188478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8506"/>
            <a:ext cx="5399894" cy="6603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459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36B8C9-3B91-7A51-FD2C-A6DE9F00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0096945-89E5-6862-BCCE-4B0E3EF5135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31B6E63-2165-E933-8FBD-913246AED8C4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579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temos o código responsável por instanciar a classe </a:t>
            </a:r>
            <a:r>
              <a:rPr lang="pt-BR" sz="1800" b="1" dirty="0" err="1">
                <a:solidFill>
                  <a:srgbClr val="000000"/>
                </a:solidFill>
              </a:rPr>
              <a:t>TLivro</a:t>
            </a:r>
            <a:r>
              <a:rPr lang="pt-BR" sz="1800" dirty="0">
                <a:solidFill>
                  <a:srgbClr val="000000"/>
                </a:solidFill>
              </a:rPr>
              <a:t>, definir suas propriedades e retornar sua representação e adiciona-la ao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Abaixo temos o resultado da nossa função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na instância feita, veja que apenas mostra os valores das nossas propriedades do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1B70D0-A0DE-CBB3-65F1-C3A852692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1471"/>
            <a:ext cx="5370134" cy="32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AB5C7B-4987-4401-5F96-2D59A042C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3351815"/>
            <a:ext cx="5370134" cy="3248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21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A0647-9F69-D89F-A6BB-B7FBE3661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28D3A8C-6CD6-7386-4BF0-9B9A77AAD08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25FCBD7-78AE-B05A-B4C9-D7D40EFA93A8}"/>
              </a:ext>
            </a:extLst>
          </p:cNvPr>
          <p:cNvSpPr txBox="1">
            <a:spLocks/>
          </p:cNvSpPr>
          <p:nvPr/>
        </p:nvSpPr>
        <p:spPr>
          <a:xfrm>
            <a:off x="725488" y="2147886"/>
            <a:ext cx="4978400" cy="43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Agora vamos declarar quais são os tipos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 os tipos Inteiros.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Também vamos colocar uma parte para representar os dados desses dois tipos.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Note eu para 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adicionei mais uma verificação, pois 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TDateTime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ele é uma representação do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Veja que apenas de adicionar essas representações ele já consegue interpretar vários tipos de propriedades, mesmo que “descobrindo” as propriedades da minha classe em tempo de execução.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64C704-CBE3-0BBB-2664-DAC26D57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88" y="348251"/>
            <a:ext cx="5370134" cy="1140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C04FA2-2E2B-88B9-BCA0-40954520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1488281"/>
            <a:ext cx="5370808" cy="2566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05DA1F-09E3-C5C8-40C0-6BA7B6C3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14" y="4054789"/>
            <a:ext cx="5370134" cy="242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819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4F078-23DD-558F-A8F1-ECB7FE81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8055CE-5803-3C12-831A-17031BACD2FD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43B1900-0850-D9BB-ACF4-AD1CB1D8EF65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225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Agora vamos dificultar um pouco mais, vamos criar a classe </a:t>
            </a:r>
            <a:r>
              <a:rPr lang="pt-BR" sz="1800" b="1" dirty="0" err="1">
                <a:solidFill>
                  <a:srgbClr val="000000"/>
                </a:solidFill>
              </a:rPr>
              <a:t>TEstante</a:t>
            </a:r>
            <a:r>
              <a:rPr lang="pt-BR" sz="1800" dirty="0">
                <a:solidFill>
                  <a:srgbClr val="000000"/>
                </a:solidFill>
              </a:rPr>
              <a:t>, classe que terá um </a:t>
            </a:r>
            <a:r>
              <a:rPr lang="pt-BR" sz="1800" b="1" dirty="0">
                <a:solidFill>
                  <a:srgbClr val="000000"/>
                </a:solidFill>
              </a:rPr>
              <a:t>nome</a:t>
            </a:r>
            <a:r>
              <a:rPr lang="pt-BR" sz="1800" dirty="0">
                <a:solidFill>
                  <a:srgbClr val="000000"/>
                </a:solidFill>
              </a:rPr>
              <a:t> para identificação e um conjunto de livros (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b="1" dirty="0">
                <a:solidFill>
                  <a:srgbClr val="000000"/>
                </a:solidFill>
              </a:rPr>
              <a:t>&lt;</a:t>
            </a:r>
            <a:r>
              <a:rPr lang="pt-BR" sz="1800" b="1" dirty="0" err="1">
                <a:solidFill>
                  <a:srgbClr val="000000"/>
                </a:solidFill>
              </a:rPr>
              <a:t>TLivro</a:t>
            </a:r>
            <a:r>
              <a:rPr lang="pt-BR" sz="1800" b="1" dirty="0">
                <a:solidFill>
                  <a:srgbClr val="000000"/>
                </a:solidFill>
              </a:rPr>
              <a:t>&gt;</a:t>
            </a:r>
            <a:r>
              <a:rPr lang="pt-BR" sz="18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Assim como uma classe chamada </a:t>
            </a:r>
            <a:r>
              <a:rPr lang="pt-BR" sz="1800" b="1" dirty="0" err="1">
                <a:solidFill>
                  <a:srgbClr val="000000"/>
                </a:solidFill>
              </a:rPr>
              <a:t>TBiblioteca</a:t>
            </a:r>
            <a:r>
              <a:rPr lang="pt-BR" sz="1800" dirty="0">
                <a:solidFill>
                  <a:srgbClr val="000000"/>
                </a:solidFill>
              </a:rPr>
              <a:t>, que tem um </a:t>
            </a:r>
            <a:r>
              <a:rPr lang="pt-BR" sz="1800" b="1" dirty="0">
                <a:solidFill>
                  <a:srgbClr val="000000"/>
                </a:solidFill>
              </a:rPr>
              <a:t>nome</a:t>
            </a:r>
            <a:r>
              <a:rPr lang="pt-BR" sz="1800" dirty="0">
                <a:solidFill>
                  <a:srgbClr val="000000"/>
                </a:solidFill>
              </a:rPr>
              <a:t> e um conjunto de Estantes (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b="1" dirty="0">
                <a:solidFill>
                  <a:srgbClr val="000000"/>
                </a:solidFill>
              </a:rPr>
              <a:t>&lt;</a:t>
            </a:r>
            <a:r>
              <a:rPr lang="pt-BR" sz="1800" b="1" dirty="0" err="1">
                <a:solidFill>
                  <a:srgbClr val="000000"/>
                </a:solidFill>
              </a:rPr>
              <a:t>TEstante</a:t>
            </a:r>
            <a:r>
              <a:rPr lang="pt-BR" sz="1800" b="1" dirty="0">
                <a:solidFill>
                  <a:srgbClr val="000000"/>
                </a:solidFill>
              </a:rPr>
              <a:t>&gt;</a:t>
            </a:r>
            <a:r>
              <a:rPr lang="pt-BR" sz="18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Também faremos estas classes herdando de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889F1-D645-6DD4-EF80-2A722E50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686994"/>
            <a:ext cx="5370676" cy="255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81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FF098-1B10-1BC1-B417-C916DADF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F1E89FA-44F8-8A71-C344-B9A8C06898AC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F2EFBBD-4434-0409-5F1E-85B1499656E6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449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Notem que as classes que estou desenvolvendo agora, elas possuem um 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dirty="0">
                <a:solidFill>
                  <a:srgbClr val="000000"/>
                </a:solidFill>
              </a:rPr>
              <a:t> de uma classe diferente, e como herdam de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, irei usar o </a:t>
            </a:r>
            <a:r>
              <a:rPr lang="pt-BR" sz="1800" b="1" dirty="0">
                <a:solidFill>
                  <a:srgbClr val="000000"/>
                </a:solidFill>
              </a:rPr>
              <a:t>RTTI</a:t>
            </a:r>
            <a:r>
              <a:rPr lang="pt-BR" sz="1800" dirty="0">
                <a:solidFill>
                  <a:srgbClr val="000000"/>
                </a:solidFill>
              </a:rPr>
              <a:t> para instanciar e destruir estas variáveis. Assim não precisando me preocupar todas as vezes com isso nas classes que forem sendo herdadas.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F5A510-DC49-2BFB-C974-222EC8C3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34754"/>
            <a:ext cx="5370808" cy="518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0A44F-21E6-3970-7117-FF3AC21F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E49362-45D3-325E-CF09-C8A1C5B9E758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E907BBF-2DDE-703C-063D-20DD4AA6AA64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234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Agora vamos complicar mais ainda, vamos identificar se a propriedade é do tipo </a:t>
            </a:r>
            <a:r>
              <a:rPr lang="pt-BR" sz="1800" b="1" dirty="0" err="1">
                <a:solidFill>
                  <a:srgbClr val="000000"/>
                </a:solidFill>
              </a:rPr>
              <a:t>Class</a:t>
            </a:r>
            <a:r>
              <a:rPr lang="pt-BR" sz="1800" dirty="0">
                <a:solidFill>
                  <a:srgbClr val="000000"/>
                </a:solidFill>
              </a:rPr>
              <a:t>, e contém o nome 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dirty="0">
                <a:solidFill>
                  <a:srgbClr val="000000"/>
                </a:solidFill>
              </a:rPr>
              <a:t>, e também deve ser herdado da nossa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Quando isso ocorrer, vamos transformar 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TList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em um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o método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ToArray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, fazer um looping por todos os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items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deste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 pegar o resultado da função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deste objeto, para adicioná-lo a nossa representação dentro do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CBB080-9902-561D-8D0C-AE436B58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73343"/>
            <a:ext cx="5370808" cy="5111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049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399"/>
            <a:ext cx="8478981" cy="90011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Aumentando a produtividade com RTTI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Weslley Capelari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581BE-C937-86B3-A2F5-94C826A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042363A-056C-F5CB-EC2B-C304386DB909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E2A0BF-A091-819D-A198-E48CF987157A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25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E agora só como um tratamento, vamos adicionar uma indentação nas nossas propriedades que vierem de um objeto herdado de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44904E-402C-9AF2-0017-67135137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92" y="348251"/>
            <a:ext cx="5371730" cy="1871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3014B9-4232-F8D7-DF42-FB1063EED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92" y="2218982"/>
            <a:ext cx="5371730" cy="4052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10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260773"/>
            <a:chOff x="7369177" y="2571276"/>
            <a:chExt cx="4721223" cy="2260773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Weslley Capelari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1821684"/>
              <a:chOff x="7470777" y="3010365"/>
              <a:chExt cx="4340277" cy="182168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weslley.capelari@gmail.com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4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7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@weslley.capelari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weslley-capelari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(18) 9 9602 4649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7" name="Imagem 6" descr="Homem de terno e gravata&#10;&#10;Descrição gerada automaticamente">
            <a:extLst>
              <a:ext uri="{FF2B5EF4-FFF2-40B4-BE49-F238E27FC236}">
                <a16:creationId xmlns:a16="http://schemas.microsoft.com/office/drawing/2014/main" id="{30CF8370-ED0A-10C0-A578-E3DC3DF383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7"/>
          <a:stretch/>
        </p:blipFill>
        <p:spPr>
          <a:xfrm>
            <a:off x="7299327" y="1552842"/>
            <a:ext cx="1390998" cy="1390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5F6C0E-3358-818F-C912-61FC8030C831}"/>
              </a:ext>
            </a:extLst>
          </p:cNvPr>
          <p:cNvSpPr txBox="1"/>
          <p:nvPr/>
        </p:nvSpPr>
        <p:spPr>
          <a:xfrm>
            <a:off x="7502021" y="5440921"/>
            <a:ext cx="4126889" cy="38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github.com/</a:t>
            </a:r>
            <a:r>
              <a:rPr lang="pt-BR" sz="1400" u="sng" dirty="0" err="1">
                <a:latin typeface="Archivo" pitchFamily="2" charset="0"/>
                <a:cs typeface="Archivo" pitchFamily="2" charset="0"/>
              </a:rPr>
              <a:t>weslleycapelari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1" name="Picture 2" descr="Github Logo - Free social media icons">
            <a:extLst>
              <a:ext uri="{FF2B5EF4-FFF2-40B4-BE49-F238E27FC236}">
                <a16:creationId xmlns:a16="http://schemas.microsoft.com/office/drawing/2014/main" id="{92E72744-92C9-FDBE-E9B8-BA91D747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19" y="5553433"/>
            <a:ext cx="245982" cy="24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órgãos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</a:rPr>
              <a:t>O que é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7"/>
            <a:ext cx="9485745" cy="261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</a:rPr>
              <a:t>RTTI (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Runtime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Type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Biblioteca de reflexão/introspecção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Consegue em tempo de execução obter informações sobre a estrutura dos objetos instanciados ou classes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Consegue em tempo de execução instanciar um objeto, destruí-lo ou modificar suas propriedades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106B5-3482-6B69-4FA9-E25B1DE4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5A3B986-6AFF-437A-1BCB-F123772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O que preciso para usar o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DE320BC-3D9B-476E-8C97-D0283F3A85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Importar a biblioteca </a:t>
            </a:r>
            <a:r>
              <a:rPr lang="pt-BR" sz="1800" b="1" dirty="0" err="1">
                <a:solidFill>
                  <a:schemeClr val="tx1"/>
                </a:solidFill>
                <a:cs typeface="Archivo" pitchFamily="2" charset="0"/>
              </a:rPr>
              <a:t>System.RTTI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 na 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unit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Criar um “contexto” (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TRTTIContext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Buscar o “tipo” (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TRTTIType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) da instância ou classe desejada</a:t>
            </a:r>
          </a:p>
        </p:txBody>
      </p:sp>
    </p:spTree>
    <p:extLst>
      <p:ext uri="{BB962C8B-B14F-4D97-AF65-F5344CB8AC3E}">
        <p14:creationId xmlns:p14="http://schemas.microsoft.com/office/powerpoint/2010/main" val="56712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>
                <a:solidFill>
                  <a:srgbClr val="000000"/>
                </a:solidFill>
              </a:rPr>
              <a:t>Estrutura simples do uso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38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vemos um exemplo básico de como utilizar o RTTI dentro do nosso código.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não é necessário a destruição das instâncias criadas com as classes do RTTI, pois eles possuem um gerenciamento próprio de memória.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D0CA4-E560-7847-5CC0-55015BCC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75515"/>
            <a:ext cx="5420717" cy="3695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00BAE-F171-E1E6-1B6F-FE16AD47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97DA0F6-23A2-5F07-EC42-A86683C356FE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“conhecer” a instância ou classe através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83DED48-DA19-82BA-0087-4D2ED6A51A25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5111894" cy="435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Primeiramente devemos instanciar nosso contexto e tipo, com o tipo podemos pegar seus: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Campos (Fields)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Métodos (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Methods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Propriedades (Properties)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Atributos Personalizados (Custom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Attributes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Sejam eles publicados, privados, protegidos ou públicos*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*Desde que habilitado a diretiva em sua classe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0161A8-4E54-8B52-E68D-40B97DAB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025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10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FDEE2-944B-DC8A-3CFB-72B0BB42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E078D4B-957D-7C55-2426-7C08808B92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B00161F-6C6D-CE70-C9D6-5F34BC5BCDA2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68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Esta função ao lado está presente no Exemplo 02 do repositório, é um exemplo de código que pega todas as propriedades da classe </a:t>
            </a:r>
            <a:r>
              <a:rPr lang="pt-BR" sz="1800" b="1" dirty="0" err="1">
                <a:solidFill>
                  <a:srgbClr val="000000"/>
                </a:solidFill>
              </a:rPr>
              <a:t>TFrmPrincipal</a:t>
            </a:r>
            <a:r>
              <a:rPr lang="pt-BR" sz="1800" dirty="0">
                <a:solidFill>
                  <a:srgbClr val="000000"/>
                </a:solidFill>
              </a:rPr>
              <a:t> através do método </a:t>
            </a:r>
            <a:r>
              <a:rPr lang="pt-BR" sz="1800" b="1" dirty="0" err="1">
                <a:solidFill>
                  <a:srgbClr val="000000"/>
                </a:solidFill>
              </a:rPr>
              <a:t>GetValue</a:t>
            </a:r>
            <a:r>
              <a:rPr lang="pt-BR" sz="1800" dirty="0">
                <a:solidFill>
                  <a:srgbClr val="000000"/>
                </a:solidFill>
              </a:rPr>
              <a:t>, e caso ela seja do tipo </a:t>
            </a:r>
            <a:r>
              <a:rPr lang="pt-BR" sz="1800" dirty="0" err="1">
                <a:solidFill>
                  <a:srgbClr val="000000"/>
                </a:solidFill>
              </a:rPr>
              <a:t>string</a:t>
            </a:r>
            <a:r>
              <a:rPr lang="pt-BR" sz="1800" dirty="0">
                <a:solidFill>
                  <a:srgbClr val="000000"/>
                </a:solidFill>
              </a:rPr>
              <a:t>, o RTTI pega o valor contido na propriedade da instância </a:t>
            </a:r>
            <a:r>
              <a:rPr lang="pt-BR" sz="1800" b="1" dirty="0" err="1">
                <a:solidFill>
                  <a:srgbClr val="000000"/>
                </a:solidFill>
              </a:rPr>
              <a:t>FrmPrincipal</a:t>
            </a:r>
            <a:r>
              <a:rPr lang="pt-BR" sz="1800" dirty="0">
                <a:solidFill>
                  <a:srgbClr val="000000"/>
                </a:solidFill>
              </a:rPr>
              <a:t> e adiciona ao um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no formulário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B0457F-601D-E212-6D98-CF21A409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38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23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D1219-0727-F7FC-1962-C7E48EF3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5D082DF-B8A7-AA8E-425E-DB0C340E008F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5272580-F8CE-B51D-B366-226628F0DCA8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podemos ver o valor retornado pela função no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do </a:t>
            </a:r>
            <a:r>
              <a:rPr lang="pt-BR" sz="1800" b="1" dirty="0">
                <a:solidFill>
                  <a:srgbClr val="000000"/>
                </a:solidFill>
              </a:rPr>
              <a:t>Exemplo 02</a:t>
            </a:r>
            <a:endParaRPr lang="pt-BR" sz="18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83A92D-E7C4-F77C-A67E-C2B7C1DE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2"/>
            <a:ext cx="5370808" cy="405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6958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1128</Words>
  <Application>Microsoft Office PowerPoint</Application>
  <PresentationFormat>Widescreen</PresentationFormat>
  <Paragraphs>117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Aumentando a produtividade com RTTI</vt:lpstr>
      <vt:lpstr>Apresentação do PowerPoint</vt:lpstr>
      <vt:lpstr>O que é RTTI?</vt:lpstr>
      <vt:lpstr>O que preciso para usar o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aumentar a produtividade com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Aumentando a Produtividade com o RTTI</dc:title>
  <dc:creator>Weslley Capelari</dc:creator>
  <cp:keywords>Embarcadero</cp:keywords>
  <cp:lastModifiedBy>Weslley Capelari</cp:lastModifiedBy>
  <cp:revision>6</cp:revision>
  <dcterms:created xsi:type="dcterms:W3CDTF">2024-08-16T20:14:00Z</dcterms:created>
  <dcterms:modified xsi:type="dcterms:W3CDTF">2024-09-05T01:18:18Z</dcterms:modified>
</cp:coreProperties>
</file>